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7" r:id="rId12"/>
    <p:sldId id="268"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8" d="100"/>
          <a:sy n="68" d="100"/>
        </p:scale>
        <p:origin x="81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editar el estilo de subtítulo del patrón</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B61BEF0D-F0BB-DE4B-95CE-6DB70DBA9567}" type="datetimeFigureOut">
              <a:rPr lang="en-US" dirty="0"/>
              <a:pPr/>
              <a:t>4/16/2016</a:t>
            </a:fld>
            <a:endParaRPr lang="en-US" dirty="0"/>
          </a:p>
        </p:txBody>
      </p:sp>
      <p:sp>
        <p:nvSpPr>
          <p:cNvPr id="5" name="Footer Placeholder 4"/>
          <p:cNvSpPr>
            <a:spLocks noGrp="1"/>
          </p:cNvSpPr>
          <p:nvPr>
            <p:ph type="ftr" sz="quarter" idx="11"/>
          </p:nvPr>
        </p:nvSpPr>
        <p:spPr>
          <a:xfrm>
            <a:off x="3962399" y="5870575"/>
            <a:ext cx="4893958" cy="377825"/>
          </a:xfrm>
        </p:spPr>
        <p:txBody>
          <a:bodyPr/>
          <a:lstStyle/>
          <a:p>
            <a:endParaRPr lang="en-US" dirty="0"/>
          </a:p>
        </p:txBody>
      </p:sp>
      <p:sp>
        <p:nvSpPr>
          <p:cNvPr id="6" name="Slide Number Placeholder 5"/>
          <p:cNvSpPr>
            <a:spLocks noGrp="1"/>
          </p:cNvSpPr>
          <p:nvPr>
            <p:ph type="sldNum" sz="quarter" idx="12"/>
          </p:nvPr>
        </p:nvSpPr>
        <p:spPr>
          <a:xfrm>
            <a:off x="10608958" y="5870575"/>
            <a:ext cx="551167" cy="377825"/>
          </a:xfrm>
        </p:spPr>
        <p:txBody>
          <a:bodyPr/>
          <a:lstStyle/>
          <a:p>
            <a:fld id="{D57F1E4F-1CFF-5643-939E-217C01CDF565}" type="slidenum">
              <a:rPr lang="en-US" dirty="0"/>
              <a:pPr/>
              <a:t>‹Nº›</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4/16/2016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4/16/2016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s-ES"/>
              <a:t>Haga clic para modificar el estilo de título del patrón</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el estilo de texto del patrón</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4/16/2016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4/16/2016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s-ES"/>
              <a:t>Haga clic para modificar el estilo de título del patrón</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es-ES"/>
              <a:t>Editar el estilo de texto del patrón</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4/16/2016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es-ES"/>
              <a:t>Haga clic para modificar el estilo de título del patrón</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s-ES"/>
              <a:t>Editar el estilo de texto del patrón</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4/16/2016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8" name="Title 1"/>
          <p:cNvSpPr>
            <a:spLocks noGrp="1"/>
          </p:cNvSpPr>
          <p:nvPr>
            <p:ph type="title"/>
          </p:nvPr>
        </p:nvSpPr>
        <p:spPr>
          <a:xfrm>
            <a:off x="685801" y="609600"/>
            <a:ext cx="10131425" cy="1456267"/>
          </a:xfrm>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4/16/2016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4/16/2016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nchor="ct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4/16/2016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4/16/2016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4/16/2016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hasCustomPrompt="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hasCustomPrompt="1"/>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4/16/2016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4/16/2016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B61BEF0D-F0BB-DE4B-95CE-6DB70DBA9567}" type="datetimeFigureOut">
              <a:rPr lang="en-US" dirty="0"/>
              <a:pPr/>
              <a:t>4/16/2016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4/16/2016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es-ES"/>
              <a:t>Haga clic para modificar el estilo de título del patrón</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4/16/2016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dirty="0"/>
              <a:pPr/>
              <a:t>4/16/2016</a:t>
            </a:fld>
            <a:endParaRPr lang="en-US" dirty="0"/>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‹Nº›</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matefacil01.blogspot.com/2011/05/funcion-lineal.html" TargetMode="External"/><Relationship Id="rId2" Type="http://schemas.openxmlformats.org/officeDocument/2006/relationships/hyperlink" Target="http://www.vitutor.com/fun/2/c_1.html" TargetMode="External"/><Relationship Id="rId1" Type="http://schemas.openxmlformats.org/officeDocument/2006/relationships/slideLayout" Target="../slideLayouts/slideLayout2.xml"/><Relationship Id="rId4" Type="http://schemas.openxmlformats.org/officeDocument/2006/relationships/hyperlink" Target="http://matematica-funcion-cubica.blogspot.com/"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normAutofit/>
          </a:bodyPr>
          <a:lstStyle/>
          <a:p>
            <a:r>
              <a:rPr lang="es-GT" sz="7200" b="1" dirty="0"/>
              <a:t>Tipos de funciones</a:t>
            </a:r>
          </a:p>
        </p:txBody>
      </p:sp>
      <p:sp>
        <p:nvSpPr>
          <p:cNvPr id="3" name="Subtítulo 2"/>
          <p:cNvSpPr>
            <a:spLocks noGrp="1"/>
          </p:cNvSpPr>
          <p:nvPr>
            <p:ph type="subTitle" idx="1"/>
          </p:nvPr>
        </p:nvSpPr>
        <p:spPr/>
        <p:txBody>
          <a:bodyPr/>
          <a:lstStyle/>
          <a:p>
            <a:r>
              <a:rPr lang="es-GT" dirty="0"/>
              <a:t>Marcela mayen#14</a:t>
            </a:r>
          </a:p>
          <a:p>
            <a:r>
              <a:rPr lang="es-GT" dirty="0"/>
              <a:t>4b</a:t>
            </a:r>
          </a:p>
        </p:txBody>
      </p:sp>
    </p:spTree>
    <p:extLst>
      <p:ext uri="{BB962C8B-B14F-4D97-AF65-F5344CB8AC3E}">
        <p14:creationId xmlns:p14="http://schemas.microsoft.com/office/powerpoint/2010/main" val="20638338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685801" y="457200"/>
            <a:ext cx="10131425" cy="5981699"/>
          </a:xfrm>
        </p:spPr>
        <p:txBody>
          <a:bodyPr>
            <a:noAutofit/>
          </a:bodyPr>
          <a:lstStyle/>
          <a:p>
            <a:endParaRPr lang="es-GT" sz="2000" dirty="0"/>
          </a:p>
          <a:p>
            <a:endParaRPr lang="es-GT" sz="2000" u="sng" dirty="0"/>
          </a:p>
          <a:p>
            <a:r>
              <a:rPr lang="es-GT" sz="2000" u="sng" dirty="0"/>
              <a:t>Funciones algebraicas a trozos</a:t>
            </a:r>
          </a:p>
          <a:p>
            <a:r>
              <a:rPr lang="es-GT" sz="2000" dirty="0"/>
              <a:t>Son funciones definidas por distintos criterios, según los intervalos que se consideren.</a:t>
            </a:r>
          </a:p>
          <a:p>
            <a:r>
              <a:rPr lang="es-GT" sz="2000" dirty="0"/>
              <a:t>Funciones en valor absoluto.</a:t>
            </a:r>
          </a:p>
          <a:p>
            <a:r>
              <a:rPr lang="es-GT" sz="2000" dirty="0"/>
              <a:t>Función parte entera de x.</a:t>
            </a:r>
          </a:p>
          <a:p>
            <a:r>
              <a:rPr lang="es-GT" sz="2000" dirty="0"/>
              <a:t>Función mantisa.</a:t>
            </a:r>
          </a:p>
          <a:p>
            <a:r>
              <a:rPr lang="es-GT" sz="2000" dirty="0"/>
              <a:t>Función signo.</a:t>
            </a:r>
          </a:p>
          <a:p>
            <a:r>
              <a:rPr lang="es-GT" sz="2000" u="sng" dirty="0"/>
              <a:t>Funciones trascendentes</a:t>
            </a:r>
          </a:p>
          <a:p>
            <a:r>
              <a:rPr lang="es-GT" sz="2000" dirty="0"/>
              <a:t>La variable independiente figura como exponente, o como índice de la raíz, o se halla afectada del signo logaritmo o de cualquiera de los signos que emplea la trigonometría.</a:t>
            </a:r>
          </a:p>
          <a:p>
            <a:r>
              <a:rPr lang="es-GT" sz="2000" u="sng" dirty="0"/>
              <a:t>Funciones exponenciales</a:t>
            </a:r>
          </a:p>
          <a:p>
            <a:r>
              <a:rPr lang="es-GT" sz="2000" dirty="0"/>
              <a:t>F(x)=</a:t>
            </a:r>
            <a:r>
              <a:rPr lang="es-GT" sz="2000" dirty="0" err="1"/>
              <a:t>a^x</a:t>
            </a:r>
            <a:endParaRPr lang="es-GT" sz="2000" dirty="0"/>
          </a:p>
          <a:p>
            <a:r>
              <a:rPr lang="es-GT" sz="2000" dirty="0"/>
              <a:t>Sea a un número real positivo. La función que a cada número real x le hace corresponder la potencia </a:t>
            </a:r>
            <a:r>
              <a:rPr lang="es-GT" sz="2000" dirty="0" err="1"/>
              <a:t>ax</a:t>
            </a:r>
            <a:r>
              <a:rPr lang="es-GT" sz="2000" dirty="0"/>
              <a:t>  se llama función exponencial de base a y exponente x.</a:t>
            </a:r>
          </a:p>
          <a:p>
            <a:endParaRPr lang="es-GT" sz="2000" dirty="0"/>
          </a:p>
          <a:p>
            <a:r>
              <a:rPr lang="es-GT" sz="2000" dirty="0"/>
              <a:t> </a:t>
            </a:r>
          </a:p>
          <a:p>
            <a:endParaRPr lang="es-GT" sz="2000" dirty="0"/>
          </a:p>
        </p:txBody>
      </p:sp>
    </p:spTree>
    <p:extLst>
      <p:ext uri="{BB962C8B-B14F-4D97-AF65-F5344CB8AC3E}">
        <p14:creationId xmlns:p14="http://schemas.microsoft.com/office/powerpoint/2010/main" val="14932697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666751" y="361950"/>
            <a:ext cx="10131425" cy="6229349"/>
          </a:xfrm>
        </p:spPr>
        <p:txBody>
          <a:bodyPr>
            <a:noAutofit/>
          </a:bodyPr>
          <a:lstStyle/>
          <a:p>
            <a:endParaRPr lang="es-GT" u="sng" dirty="0"/>
          </a:p>
          <a:p>
            <a:r>
              <a:rPr lang="es-GT" u="sng" dirty="0"/>
              <a:t>Funciones logarítmicas</a:t>
            </a:r>
          </a:p>
          <a:p>
            <a:r>
              <a:rPr lang="es-GT" dirty="0"/>
              <a:t>La función logarítmica en base a es la función inversa de la exponencial en base a.</a:t>
            </a:r>
          </a:p>
          <a:p>
            <a:r>
              <a:rPr lang="es-GT" dirty="0"/>
              <a:t>F(x)=log a x</a:t>
            </a:r>
          </a:p>
          <a:p>
            <a:r>
              <a:rPr lang="es-GT" dirty="0"/>
              <a:t>A mayor que 0</a:t>
            </a:r>
          </a:p>
          <a:p>
            <a:r>
              <a:rPr lang="es-GT" u="sng" dirty="0"/>
              <a:t>Funciones trigonométricas</a:t>
            </a:r>
          </a:p>
          <a:p>
            <a:r>
              <a:rPr lang="es-GT" dirty="0"/>
              <a:t>Función seno</a:t>
            </a:r>
          </a:p>
          <a:p>
            <a:r>
              <a:rPr lang="es-GT" dirty="0"/>
              <a:t>f(x) = </a:t>
            </a:r>
            <a:r>
              <a:rPr lang="es-GT" dirty="0" err="1"/>
              <a:t>sen</a:t>
            </a:r>
            <a:r>
              <a:rPr lang="es-GT" dirty="0"/>
              <a:t> x</a:t>
            </a:r>
          </a:p>
          <a:p>
            <a:r>
              <a:rPr lang="es-GT" dirty="0"/>
              <a:t>Función coseno</a:t>
            </a:r>
          </a:p>
          <a:p>
            <a:r>
              <a:rPr lang="es-GT" dirty="0"/>
              <a:t>f(x) = </a:t>
            </a:r>
            <a:r>
              <a:rPr lang="es-GT" dirty="0" err="1"/>
              <a:t>cos</a:t>
            </a:r>
            <a:r>
              <a:rPr lang="es-GT" dirty="0"/>
              <a:t> x</a:t>
            </a:r>
          </a:p>
          <a:p>
            <a:r>
              <a:rPr lang="es-GT" dirty="0"/>
              <a:t>Función tangente</a:t>
            </a:r>
          </a:p>
          <a:p>
            <a:r>
              <a:rPr lang="es-GT" dirty="0"/>
              <a:t>f(x) = </a:t>
            </a:r>
            <a:r>
              <a:rPr lang="es-GT" dirty="0" err="1"/>
              <a:t>tg</a:t>
            </a:r>
            <a:r>
              <a:rPr lang="es-GT" dirty="0"/>
              <a:t> x</a:t>
            </a:r>
          </a:p>
          <a:p>
            <a:r>
              <a:rPr lang="es-GT" dirty="0"/>
              <a:t>Función cosecante</a:t>
            </a:r>
          </a:p>
          <a:p>
            <a:r>
              <a:rPr lang="es-GT" dirty="0"/>
              <a:t>f(x) = </a:t>
            </a:r>
            <a:r>
              <a:rPr lang="es-GT" dirty="0" err="1"/>
              <a:t>cosec</a:t>
            </a:r>
            <a:r>
              <a:rPr lang="es-GT" dirty="0"/>
              <a:t> x</a:t>
            </a:r>
          </a:p>
          <a:p>
            <a:r>
              <a:rPr lang="es-GT" dirty="0"/>
              <a:t>Función secante</a:t>
            </a:r>
          </a:p>
          <a:p>
            <a:r>
              <a:rPr lang="es-GT" dirty="0"/>
              <a:t>f(x) = </a:t>
            </a:r>
            <a:r>
              <a:rPr lang="es-GT" dirty="0" err="1"/>
              <a:t>sec</a:t>
            </a:r>
            <a:r>
              <a:rPr lang="es-GT" dirty="0"/>
              <a:t> x</a:t>
            </a:r>
          </a:p>
          <a:p>
            <a:r>
              <a:rPr lang="es-GT" dirty="0"/>
              <a:t>Función cotangente</a:t>
            </a:r>
          </a:p>
          <a:p>
            <a:r>
              <a:rPr lang="es-GT" dirty="0"/>
              <a:t>f(x) = </a:t>
            </a:r>
            <a:r>
              <a:rPr lang="es-GT" dirty="0" err="1"/>
              <a:t>cotg</a:t>
            </a:r>
            <a:r>
              <a:rPr lang="es-GT" dirty="0"/>
              <a:t> x</a:t>
            </a:r>
          </a:p>
          <a:p>
            <a:endParaRPr lang="es-GT" dirty="0"/>
          </a:p>
        </p:txBody>
      </p:sp>
    </p:spTree>
    <p:extLst>
      <p:ext uri="{BB962C8B-B14F-4D97-AF65-F5344CB8AC3E}">
        <p14:creationId xmlns:p14="http://schemas.microsoft.com/office/powerpoint/2010/main" val="29168514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ctr"/>
            <a:r>
              <a:rPr lang="es-GT" sz="5400" dirty="0"/>
              <a:t>Fuentes de consulta </a:t>
            </a:r>
          </a:p>
        </p:txBody>
      </p:sp>
      <p:sp>
        <p:nvSpPr>
          <p:cNvPr id="3" name="Marcador de contenido 2"/>
          <p:cNvSpPr>
            <a:spLocks noGrp="1"/>
          </p:cNvSpPr>
          <p:nvPr>
            <p:ph idx="1"/>
          </p:nvPr>
        </p:nvSpPr>
        <p:spPr/>
        <p:txBody>
          <a:bodyPr/>
          <a:lstStyle/>
          <a:p>
            <a:r>
              <a:rPr lang="es-GT" dirty="0">
                <a:hlinkClick r:id="rId2"/>
              </a:rPr>
              <a:t>http://www.vitutor.com/fun/2/c_1.html</a:t>
            </a:r>
            <a:endParaRPr lang="es-GT" dirty="0"/>
          </a:p>
          <a:p>
            <a:r>
              <a:rPr lang="es-GT" dirty="0">
                <a:hlinkClick r:id="rId3"/>
              </a:rPr>
              <a:t>http://matefacil01.blogspot.com/2011/05/funcion-lineal.html</a:t>
            </a:r>
            <a:endParaRPr lang="es-GT" dirty="0"/>
          </a:p>
          <a:p>
            <a:r>
              <a:rPr lang="es-GT">
                <a:hlinkClick r:id="rId4"/>
              </a:rPr>
              <a:t>http://</a:t>
            </a:r>
            <a:r>
              <a:rPr lang="es-GT">
                <a:hlinkClick r:id="rId4"/>
              </a:rPr>
              <a:t>matematica-funcion-cubica.blogspot.com/</a:t>
            </a:r>
            <a:endParaRPr lang="es-GT"/>
          </a:p>
          <a:p>
            <a:endParaRPr lang="es-GT" dirty="0"/>
          </a:p>
        </p:txBody>
      </p:sp>
    </p:spTree>
    <p:extLst>
      <p:ext uri="{BB962C8B-B14F-4D97-AF65-F5344CB8AC3E}">
        <p14:creationId xmlns:p14="http://schemas.microsoft.com/office/powerpoint/2010/main" val="25539291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40875" y="106859"/>
            <a:ext cx="10131425" cy="1456267"/>
          </a:xfrm>
        </p:spPr>
        <p:txBody>
          <a:bodyPr>
            <a:normAutofit/>
          </a:bodyPr>
          <a:lstStyle/>
          <a:p>
            <a:pPr algn="ctr"/>
            <a:r>
              <a:rPr lang="es-GT" sz="4400" dirty="0"/>
              <a:t>Funciones constantes </a:t>
            </a:r>
          </a:p>
        </p:txBody>
      </p:sp>
      <p:sp>
        <p:nvSpPr>
          <p:cNvPr id="3" name="Marcador de contenido 2"/>
          <p:cNvSpPr>
            <a:spLocks noGrp="1"/>
          </p:cNvSpPr>
          <p:nvPr>
            <p:ph idx="1"/>
          </p:nvPr>
        </p:nvSpPr>
        <p:spPr>
          <a:xfrm>
            <a:off x="1716088" y="1784513"/>
            <a:ext cx="10131425" cy="2598745"/>
          </a:xfrm>
        </p:spPr>
        <p:txBody>
          <a:bodyPr>
            <a:normAutofit/>
          </a:bodyPr>
          <a:lstStyle/>
          <a:p>
            <a:pPr algn="r"/>
            <a:r>
              <a:rPr lang="es-GT" dirty="0"/>
              <a:t>La función constante es del tipo:</a:t>
            </a:r>
          </a:p>
          <a:p>
            <a:pPr algn="r"/>
            <a:r>
              <a:rPr lang="es-GT" dirty="0"/>
              <a:t>y = n</a:t>
            </a:r>
          </a:p>
          <a:p>
            <a:pPr algn="r"/>
            <a:r>
              <a:rPr lang="es-GT" dirty="0"/>
              <a:t>El criterio viene dado por un número real.</a:t>
            </a:r>
          </a:p>
          <a:p>
            <a:pPr algn="r"/>
            <a:r>
              <a:rPr lang="es-GT" dirty="0"/>
              <a:t>La pendiente es 0.</a:t>
            </a:r>
          </a:p>
          <a:p>
            <a:pPr algn="r"/>
            <a:r>
              <a:rPr lang="es-GT" dirty="0"/>
              <a:t>La gráfica es una recta horizontal paralela a al eje de abscisas.</a:t>
            </a:r>
          </a:p>
          <a:p>
            <a:pPr algn="r"/>
            <a:endParaRPr lang="es-GT" dirty="0"/>
          </a:p>
          <a:p>
            <a:pPr algn="r"/>
            <a:endParaRPr lang="es-GT" dirty="0"/>
          </a:p>
          <a:p>
            <a:pPr algn="r"/>
            <a:endParaRPr lang="es-GT" dirty="0"/>
          </a:p>
        </p:txBody>
      </p:sp>
      <p:sp>
        <p:nvSpPr>
          <p:cNvPr id="4" name="Rectángulo 3"/>
          <p:cNvSpPr/>
          <p:nvPr/>
        </p:nvSpPr>
        <p:spPr>
          <a:xfrm>
            <a:off x="685801" y="4740812"/>
            <a:ext cx="6096000" cy="1477328"/>
          </a:xfrm>
          <a:prstGeom prst="rect">
            <a:avLst/>
          </a:prstGeom>
        </p:spPr>
        <p:txBody>
          <a:bodyPr>
            <a:spAutoFit/>
          </a:bodyPr>
          <a:lstStyle/>
          <a:p>
            <a:r>
              <a:rPr lang="es-GT" dirty="0"/>
              <a:t>Las rectas paralelas al eje de ordenadas no son funciones, ya que un valor de x tiene infinitas imágenes y para que sea función sólo puede tener una. Son del tipo:</a:t>
            </a:r>
          </a:p>
          <a:p>
            <a:endParaRPr lang="es-GT" dirty="0"/>
          </a:p>
          <a:p>
            <a:r>
              <a:rPr lang="es-GT" dirty="0"/>
              <a:t>x = K</a:t>
            </a:r>
          </a:p>
        </p:txBody>
      </p:sp>
      <p:pic>
        <p:nvPicPr>
          <p:cNvPr id="5" name="Imagen 4"/>
          <p:cNvPicPr>
            <a:picLocks noChangeAspect="1"/>
          </p:cNvPicPr>
          <p:nvPr/>
        </p:nvPicPr>
        <p:blipFill>
          <a:blip r:embed="rId2"/>
          <a:stretch>
            <a:fillRect/>
          </a:stretch>
        </p:blipFill>
        <p:spPr>
          <a:xfrm>
            <a:off x="685801" y="1563126"/>
            <a:ext cx="4392636" cy="2558708"/>
          </a:xfrm>
          <a:prstGeom prst="rect">
            <a:avLst/>
          </a:prstGeom>
        </p:spPr>
      </p:pic>
      <p:pic>
        <p:nvPicPr>
          <p:cNvPr id="6" name="Imagen 5"/>
          <p:cNvPicPr>
            <a:picLocks noChangeAspect="1"/>
          </p:cNvPicPr>
          <p:nvPr/>
        </p:nvPicPr>
        <p:blipFill>
          <a:blip r:embed="rId3"/>
          <a:stretch>
            <a:fillRect/>
          </a:stretch>
        </p:blipFill>
        <p:spPr>
          <a:xfrm>
            <a:off x="7134738" y="3983282"/>
            <a:ext cx="3175760" cy="2459722"/>
          </a:xfrm>
          <a:prstGeom prst="rect">
            <a:avLst/>
          </a:prstGeom>
        </p:spPr>
      </p:pic>
    </p:spTree>
    <p:extLst>
      <p:ext uri="{BB962C8B-B14F-4D97-AF65-F5344CB8AC3E}">
        <p14:creationId xmlns:p14="http://schemas.microsoft.com/office/powerpoint/2010/main" val="37713810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718458" y="266700"/>
            <a:ext cx="10131425" cy="1456267"/>
          </a:xfrm>
        </p:spPr>
        <p:txBody>
          <a:bodyPr>
            <a:normAutofit/>
          </a:bodyPr>
          <a:lstStyle/>
          <a:p>
            <a:pPr algn="ctr"/>
            <a:r>
              <a:rPr lang="es-GT" sz="4400" dirty="0"/>
              <a:t>Función Lineal </a:t>
            </a:r>
          </a:p>
        </p:txBody>
      </p:sp>
      <p:sp>
        <p:nvSpPr>
          <p:cNvPr id="5" name="Marcador de contenido 4"/>
          <p:cNvSpPr>
            <a:spLocks noGrp="1"/>
          </p:cNvSpPr>
          <p:nvPr>
            <p:ph idx="1"/>
          </p:nvPr>
        </p:nvSpPr>
        <p:spPr>
          <a:xfrm>
            <a:off x="391888" y="1912106"/>
            <a:ext cx="5159828" cy="4725458"/>
          </a:xfrm>
        </p:spPr>
        <p:txBody>
          <a:bodyPr>
            <a:normAutofit/>
          </a:bodyPr>
          <a:lstStyle/>
          <a:p>
            <a:r>
              <a:rPr lang="es-GT" sz="2400" dirty="0"/>
              <a:t>Una función lineal es una función cuyo dominio y </a:t>
            </a:r>
            <a:r>
              <a:rPr lang="es-GT" sz="2400" dirty="0" err="1"/>
              <a:t>codominio</a:t>
            </a:r>
            <a:r>
              <a:rPr lang="es-GT" sz="2400" dirty="0"/>
              <a:t> son todos los números reales, y cuya expresión analítica es un polinomio de primer grado.</a:t>
            </a:r>
          </a:p>
          <a:p>
            <a:endParaRPr lang="es-GT" sz="2400" dirty="0"/>
          </a:p>
          <a:p>
            <a:r>
              <a:rPr lang="es-GT" sz="2400" dirty="0"/>
              <a:t>La función lineal se define por la ecuación f(x) = mx + b </a:t>
            </a:r>
            <a:r>
              <a:rPr lang="es-GT" sz="2400" dirty="0" err="1"/>
              <a:t>ó</a:t>
            </a:r>
            <a:r>
              <a:rPr lang="es-GT" sz="2400" dirty="0"/>
              <a:t> y = mx + b llamada ecuación canónica, en donde m es la pendiente de la recta y b es el intercepto con el eje Y.</a:t>
            </a:r>
          </a:p>
          <a:p>
            <a:endParaRPr lang="es-GT" sz="2400" dirty="0"/>
          </a:p>
        </p:txBody>
      </p:sp>
      <p:pic>
        <p:nvPicPr>
          <p:cNvPr id="6" name="Imagen 5"/>
          <p:cNvPicPr>
            <a:picLocks noChangeAspect="1"/>
          </p:cNvPicPr>
          <p:nvPr/>
        </p:nvPicPr>
        <p:blipFill>
          <a:blip r:embed="rId2"/>
          <a:stretch>
            <a:fillRect/>
          </a:stretch>
        </p:blipFill>
        <p:spPr>
          <a:xfrm>
            <a:off x="6691992" y="1912106"/>
            <a:ext cx="4304847" cy="4304847"/>
          </a:xfrm>
          <a:prstGeom prst="rect">
            <a:avLst/>
          </a:prstGeom>
        </p:spPr>
      </p:pic>
    </p:spTree>
    <p:extLst>
      <p:ext uri="{BB962C8B-B14F-4D97-AF65-F5344CB8AC3E}">
        <p14:creationId xmlns:p14="http://schemas.microsoft.com/office/powerpoint/2010/main" val="15079648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14401" y="136071"/>
            <a:ext cx="10131425" cy="1456267"/>
          </a:xfrm>
        </p:spPr>
        <p:txBody>
          <a:bodyPr>
            <a:normAutofit/>
          </a:bodyPr>
          <a:lstStyle/>
          <a:p>
            <a:pPr algn="ctr"/>
            <a:r>
              <a:rPr lang="es-GT" sz="4800" dirty="0"/>
              <a:t>Función Cuadrática </a:t>
            </a:r>
          </a:p>
        </p:txBody>
      </p:sp>
      <p:sp>
        <p:nvSpPr>
          <p:cNvPr id="3" name="Marcador de contenido 2"/>
          <p:cNvSpPr>
            <a:spLocks noGrp="1"/>
          </p:cNvSpPr>
          <p:nvPr>
            <p:ph idx="1"/>
          </p:nvPr>
        </p:nvSpPr>
        <p:spPr>
          <a:xfrm>
            <a:off x="408215" y="1837267"/>
            <a:ext cx="7053942" cy="4637314"/>
          </a:xfrm>
        </p:spPr>
        <p:txBody>
          <a:bodyPr>
            <a:noAutofit/>
          </a:bodyPr>
          <a:lstStyle/>
          <a:p>
            <a:r>
              <a:rPr lang="es-GT" sz="2000" dirty="0"/>
              <a:t>Una función cuadrática es aquella que puede escribirse como una ecuación de la forma: </a:t>
            </a:r>
          </a:p>
          <a:p>
            <a:r>
              <a:rPr lang="es-GT" sz="2000" dirty="0"/>
              <a:t>f(x) = ax2 + </a:t>
            </a:r>
            <a:r>
              <a:rPr lang="es-GT" sz="2000" dirty="0" err="1"/>
              <a:t>bx</a:t>
            </a:r>
            <a:r>
              <a:rPr lang="es-GT" sz="2000" dirty="0"/>
              <a:t> + c</a:t>
            </a:r>
          </a:p>
          <a:p>
            <a:r>
              <a:rPr lang="es-GT" sz="2000" dirty="0"/>
              <a:t>donde los términos a, b y c son números reales cualesquiera y a es distinto de. El valor de b y de c sí puede ser cero. </a:t>
            </a:r>
          </a:p>
          <a:p>
            <a:r>
              <a:rPr lang="es-GT" sz="2000" dirty="0"/>
              <a:t>En la ecuación cuadrática cada uno de sus términos tiene un nombre:</a:t>
            </a:r>
          </a:p>
          <a:p>
            <a:r>
              <a:rPr lang="es-GT" sz="2000" dirty="0"/>
              <a:t>ax2 es el término cuadrático</a:t>
            </a:r>
          </a:p>
          <a:p>
            <a:r>
              <a:rPr lang="es-GT" sz="2000" dirty="0" err="1"/>
              <a:t>bx</a:t>
            </a:r>
            <a:r>
              <a:rPr lang="es-GT" sz="2000" dirty="0"/>
              <a:t> es el término lineal</a:t>
            </a:r>
          </a:p>
          <a:p>
            <a:r>
              <a:rPr lang="es-GT" sz="2000" dirty="0"/>
              <a:t>c es el término independiente</a:t>
            </a:r>
          </a:p>
          <a:p>
            <a:r>
              <a:rPr lang="es-GT" sz="2000" dirty="0"/>
              <a:t>Si la ecuación tiene todos los términos se dice que es un ecuación completa, si a la ecuación le falta el término lineal o el independiente se dice que la ecuación es incompleta. </a:t>
            </a:r>
          </a:p>
          <a:p>
            <a:endParaRPr lang="es-GT" sz="900" dirty="0"/>
          </a:p>
        </p:txBody>
      </p:sp>
      <p:pic>
        <p:nvPicPr>
          <p:cNvPr id="4" name="Imagen 3"/>
          <p:cNvPicPr>
            <a:picLocks noChangeAspect="1"/>
          </p:cNvPicPr>
          <p:nvPr/>
        </p:nvPicPr>
        <p:blipFill>
          <a:blip r:embed="rId2"/>
          <a:stretch>
            <a:fillRect/>
          </a:stretch>
        </p:blipFill>
        <p:spPr>
          <a:xfrm>
            <a:off x="7655379" y="1837267"/>
            <a:ext cx="4302276" cy="4302276"/>
          </a:xfrm>
          <a:prstGeom prst="rect">
            <a:avLst/>
          </a:prstGeom>
        </p:spPr>
      </p:pic>
    </p:spTree>
    <p:extLst>
      <p:ext uri="{BB962C8B-B14F-4D97-AF65-F5344CB8AC3E}">
        <p14:creationId xmlns:p14="http://schemas.microsoft.com/office/powerpoint/2010/main" val="29080588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85799" y="0"/>
            <a:ext cx="10131425" cy="1456267"/>
          </a:xfrm>
        </p:spPr>
        <p:txBody>
          <a:bodyPr>
            <a:normAutofit/>
          </a:bodyPr>
          <a:lstStyle/>
          <a:p>
            <a:pPr algn="ctr"/>
            <a:r>
              <a:rPr lang="es-GT" sz="4400" dirty="0"/>
              <a:t>Función cúbica</a:t>
            </a:r>
          </a:p>
        </p:txBody>
      </p:sp>
      <p:sp>
        <p:nvSpPr>
          <p:cNvPr id="3" name="Marcador de contenido 2"/>
          <p:cNvSpPr>
            <a:spLocks noGrp="1"/>
          </p:cNvSpPr>
          <p:nvPr>
            <p:ph idx="1"/>
          </p:nvPr>
        </p:nvSpPr>
        <p:spPr>
          <a:xfrm>
            <a:off x="685800" y="1390953"/>
            <a:ext cx="10131425" cy="5205790"/>
          </a:xfrm>
        </p:spPr>
        <p:txBody>
          <a:bodyPr>
            <a:normAutofit/>
          </a:bodyPr>
          <a:lstStyle/>
          <a:p>
            <a:r>
              <a:rPr lang="es-GT" dirty="0"/>
              <a:t>La función cúbica es una función polinómica de tercer grado. Tiene la forma:</a:t>
            </a:r>
          </a:p>
          <a:p>
            <a:r>
              <a:rPr lang="es-GT" dirty="0"/>
              <a:t>f(x) = ax^3 + bx^2 + cx + d</a:t>
            </a:r>
          </a:p>
          <a:p>
            <a:r>
              <a:rPr lang="es-GT" dirty="0"/>
              <a:t>donde el coeficiente a es distinto de 0 . Tanto el dominio de definición como el conjunto imagen de estas funciones pertenecen a los números reales.</a:t>
            </a:r>
          </a:p>
          <a:p>
            <a:r>
              <a:rPr lang="es-GT" dirty="0"/>
              <a:t> La derivada de una función cúbica genera una función cuadrática y su integral una función </a:t>
            </a:r>
            <a:r>
              <a:rPr lang="es-GT" dirty="0" err="1"/>
              <a:t>cuártica</a:t>
            </a:r>
            <a:r>
              <a:rPr lang="es-GT" dirty="0"/>
              <a:t>.</a:t>
            </a:r>
          </a:p>
          <a:p>
            <a:r>
              <a:rPr lang="es-GT" dirty="0"/>
              <a:t>•El dominio de la función es la recta real es decir (-α : α) </a:t>
            </a:r>
          </a:p>
          <a:p>
            <a:r>
              <a:rPr lang="es-GT" dirty="0"/>
              <a:t>•El recorrido de la función es decir la imagen es la recta real. </a:t>
            </a:r>
          </a:p>
          <a:p>
            <a:r>
              <a:rPr lang="es-GT" dirty="0"/>
              <a:t>•La función es simétrica respecto del origen, ya que f(-x)=-f(x). </a:t>
            </a:r>
          </a:p>
          <a:p>
            <a:r>
              <a:rPr lang="es-GT" dirty="0"/>
              <a:t>•La función es continua en todo su dominio. </a:t>
            </a:r>
          </a:p>
          <a:p>
            <a:r>
              <a:rPr lang="es-GT" dirty="0"/>
              <a:t>•La función es siempre creciente. </a:t>
            </a:r>
          </a:p>
          <a:p>
            <a:r>
              <a:rPr lang="es-GT" dirty="0"/>
              <a:t>•La función no tiene </a:t>
            </a:r>
            <a:r>
              <a:rPr lang="es-GT" dirty="0" err="1"/>
              <a:t>asintotas</a:t>
            </a:r>
            <a:r>
              <a:rPr lang="es-GT" dirty="0"/>
              <a:t>. </a:t>
            </a:r>
          </a:p>
          <a:p>
            <a:r>
              <a:rPr lang="es-GT" dirty="0"/>
              <a:t>•La función tiene un punto de corte con el eje Y. </a:t>
            </a:r>
          </a:p>
          <a:p>
            <a:r>
              <a:rPr lang="es-GT" dirty="0"/>
              <a:t>•La función puede tener hasta un máximo de 3 puntos de intersección con el eje X.</a:t>
            </a:r>
          </a:p>
          <a:p>
            <a:endParaRPr lang="es-GT" dirty="0"/>
          </a:p>
          <a:p>
            <a:endParaRPr lang="es-GT" dirty="0"/>
          </a:p>
        </p:txBody>
      </p:sp>
      <p:pic>
        <p:nvPicPr>
          <p:cNvPr id="4" name="Imagen 3"/>
          <p:cNvPicPr>
            <a:picLocks noChangeAspect="1"/>
          </p:cNvPicPr>
          <p:nvPr/>
        </p:nvPicPr>
        <p:blipFill>
          <a:blip r:embed="rId2"/>
          <a:stretch>
            <a:fillRect/>
          </a:stretch>
        </p:blipFill>
        <p:spPr>
          <a:xfrm>
            <a:off x="9334500" y="3461308"/>
            <a:ext cx="2638425" cy="2648979"/>
          </a:xfrm>
          <a:prstGeom prst="rect">
            <a:avLst/>
          </a:prstGeom>
        </p:spPr>
      </p:pic>
    </p:spTree>
    <p:extLst>
      <p:ext uri="{BB962C8B-B14F-4D97-AF65-F5344CB8AC3E}">
        <p14:creationId xmlns:p14="http://schemas.microsoft.com/office/powerpoint/2010/main" val="18354617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85801" y="332015"/>
            <a:ext cx="10131425" cy="1456267"/>
          </a:xfrm>
        </p:spPr>
        <p:txBody>
          <a:bodyPr>
            <a:normAutofit/>
          </a:bodyPr>
          <a:lstStyle/>
          <a:p>
            <a:pPr algn="ctr"/>
            <a:r>
              <a:rPr lang="es-GT" sz="4400" dirty="0"/>
              <a:t>Función con raíz cuadrada</a:t>
            </a:r>
          </a:p>
        </p:txBody>
      </p:sp>
      <p:sp>
        <p:nvSpPr>
          <p:cNvPr id="3" name="Marcador de contenido 2"/>
          <p:cNvSpPr>
            <a:spLocks noGrp="1"/>
          </p:cNvSpPr>
          <p:nvPr>
            <p:ph idx="1"/>
          </p:nvPr>
        </p:nvSpPr>
        <p:spPr>
          <a:xfrm>
            <a:off x="4286250" y="2112132"/>
            <a:ext cx="6530975" cy="3649133"/>
          </a:xfrm>
        </p:spPr>
        <p:txBody>
          <a:bodyPr>
            <a:noAutofit/>
          </a:bodyPr>
          <a:lstStyle/>
          <a:p>
            <a:r>
              <a:rPr lang="es-GT" sz="2000" dirty="0"/>
              <a:t>Las funciones raíz cuadrada las escribimos de la forma: </a:t>
            </a:r>
          </a:p>
          <a:p>
            <a:r>
              <a:rPr lang="es-GT" sz="2000" dirty="0"/>
              <a:t>F(x)=  √ x</a:t>
            </a:r>
          </a:p>
          <a:p>
            <a:r>
              <a:rPr lang="es-GT" sz="2000" dirty="0"/>
              <a:t>cuyo dominio son todos los números reales positivos (0, ∞), lo cual significa que x no puede ser negativo. Si el valor de x fuese negativo no sería una función raíz cuadrada.</a:t>
            </a:r>
          </a:p>
          <a:p>
            <a:endParaRPr lang="es-GT" sz="2000" dirty="0"/>
          </a:p>
          <a:p>
            <a:r>
              <a:rPr lang="es-GT" sz="2000" dirty="0"/>
              <a:t>La gráfica de una función raíz cuadrada corresponde a la mitad de una parábola como las que conocemos de la función cuadrática, pero en este caso el eje de simetría  de la media parábola es horizontal (paralelo al eje de las abscisas).</a:t>
            </a:r>
          </a:p>
          <a:p>
            <a:endParaRPr lang="es-GT" sz="2000" dirty="0"/>
          </a:p>
        </p:txBody>
      </p:sp>
      <p:pic>
        <p:nvPicPr>
          <p:cNvPr id="4" name="Imagen 3"/>
          <p:cNvPicPr>
            <a:picLocks noChangeAspect="1"/>
          </p:cNvPicPr>
          <p:nvPr/>
        </p:nvPicPr>
        <p:blipFill>
          <a:blip r:embed="rId2"/>
          <a:stretch>
            <a:fillRect/>
          </a:stretch>
        </p:blipFill>
        <p:spPr>
          <a:xfrm>
            <a:off x="833437" y="1788282"/>
            <a:ext cx="2995613" cy="3505200"/>
          </a:xfrm>
          <a:prstGeom prst="rect">
            <a:avLst/>
          </a:prstGeom>
        </p:spPr>
      </p:pic>
    </p:spTree>
    <p:extLst>
      <p:ext uri="{BB962C8B-B14F-4D97-AF65-F5344CB8AC3E}">
        <p14:creationId xmlns:p14="http://schemas.microsoft.com/office/powerpoint/2010/main" val="26638458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ctr"/>
            <a:r>
              <a:rPr lang="es-GT" sz="4400" dirty="0"/>
              <a:t>Otro tipo de funciones </a:t>
            </a:r>
          </a:p>
        </p:txBody>
      </p:sp>
      <p:sp>
        <p:nvSpPr>
          <p:cNvPr id="3" name="Marcador de contenido 2"/>
          <p:cNvSpPr>
            <a:spLocks noGrp="1"/>
          </p:cNvSpPr>
          <p:nvPr>
            <p:ph idx="1"/>
          </p:nvPr>
        </p:nvSpPr>
        <p:spPr>
          <a:xfrm>
            <a:off x="685800" y="2275417"/>
            <a:ext cx="10131425" cy="3649133"/>
          </a:xfrm>
        </p:spPr>
        <p:txBody>
          <a:bodyPr>
            <a:noAutofit/>
          </a:bodyPr>
          <a:lstStyle/>
          <a:p>
            <a:endParaRPr lang="es-GT" sz="2000" u="sng" dirty="0"/>
          </a:p>
          <a:p>
            <a:r>
              <a:rPr lang="es-GT" sz="2000" u="sng" dirty="0"/>
              <a:t> Funciones algebraicas</a:t>
            </a:r>
          </a:p>
          <a:p>
            <a:r>
              <a:rPr lang="es-GT" sz="2000" dirty="0"/>
              <a:t>En las funciones algebraicas las operaciones que hay que efectuar con la variable independiente son: la adición, sustracción, multiplicación, división, potenciación y radicación.</a:t>
            </a:r>
          </a:p>
          <a:p>
            <a:r>
              <a:rPr lang="es-GT" sz="2000" dirty="0"/>
              <a:t>Las funciones algebraicas pueden ser:</a:t>
            </a:r>
          </a:p>
          <a:p>
            <a:r>
              <a:rPr lang="es-GT" sz="2000" u="sng" dirty="0"/>
              <a:t>Funciones explícitas</a:t>
            </a:r>
          </a:p>
          <a:p>
            <a:r>
              <a:rPr lang="es-GT" sz="2000" dirty="0"/>
              <a:t>Si se pueden obtener las imágenes de x por simple sustitución.</a:t>
            </a:r>
          </a:p>
          <a:p>
            <a:r>
              <a:rPr lang="es-GT" sz="2000" dirty="0"/>
              <a:t>f(x) = 5x − 2</a:t>
            </a:r>
          </a:p>
          <a:p>
            <a:r>
              <a:rPr lang="es-GT" sz="2000" u="sng" dirty="0"/>
              <a:t>Funciones implícitas</a:t>
            </a:r>
          </a:p>
          <a:p>
            <a:r>
              <a:rPr lang="es-GT" sz="2000" dirty="0"/>
              <a:t>Si no se pueden obtener las imágenes de x por simple sustitución, sino que es preciso efectuar operaciones.</a:t>
            </a:r>
          </a:p>
          <a:p>
            <a:r>
              <a:rPr lang="es-GT" sz="2000" dirty="0"/>
              <a:t>5x − y − 2 = 0</a:t>
            </a:r>
          </a:p>
          <a:p>
            <a:endParaRPr lang="es-GT" sz="900" dirty="0"/>
          </a:p>
        </p:txBody>
      </p:sp>
    </p:spTree>
    <p:extLst>
      <p:ext uri="{BB962C8B-B14F-4D97-AF65-F5344CB8AC3E}">
        <p14:creationId xmlns:p14="http://schemas.microsoft.com/office/powerpoint/2010/main" val="14323537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noAutofit/>
          </a:bodyPr>
          <a:lstStyle/>
          <a:p>
            <a:endParaRPr lang="es-GT" u="sng" dirty="0"/>
          </a:p>
          <a:p>
            <a:r>
              <a:rPr lang="es-GT" u="sng" dirty="0"/>
              <a:t>Funciones polinómicas</a:t>
            </a:r>
          </a:p>
          <a:p>
            <a:r>
              <a:rPr lang="es-GT" dirty="0"/>
              <a:t>Son las funciones que vienen definidas por un polinomio.</a:t>
            </a:r>
          </a:p>
          <a:p>
            <a:r>
              <a:rPr lang="es-GT" dirty="0"/>
              <a:t>f(x) = a0  + a1x + a2x² + a2x³ +··· + </a:t>
            </a:r>
            <a:r>
              <a:rPr lang="es-GT" dirty="0" err="1"/>
              <a:t>anxn</a:t>
            </a:r>
            <a:r>
              <a:rPr lang="es-GT" dirty="0"/>
              <a:t> </a:t>
            </a:r>
          </a:p>
          <a:p>
            <a:r>
              <a:rPr lang="es-GT" dirty="0"/>
              <a:t>Su dominio es R, es decir, cualquier número real tiene imagen.</a:t>
            </a:r>
          </a:p>
          <a:p>
            <a:r>
              <a:rPr lang="es-GT" u="sng" dirty="0"/>
              <a:t>Funciones polinómica de primer grado</a:t>
            </a:r>
          </a:p>
          <a:p>
            <a:r>
              <a:rPr lang="es-GT" dirty="0"/>
              <a:t>f(x) = mx + n</a:t>
            </a:r>
          </a:p>
          <a:p>
            <a:r>
              <a:rPr lang="es-GT" dirty="0"/>
              <a:t>Su gráfica es una recta oblicua, que queda definida por dos puntos de la función. </a:t>
            </a:r>
          </a:p>
          <a:p>
            <a:r>
              <a:rPr lang="es-GT" dirty="0"/>
              <a:t>Son funciones de este tipo las siguientes:</a:t>
            </a:r>
          </a:p>
          <a:p>
            <a:r>
              <a:rPr lang="es-GT" dirty="0"/>
              <a:t>Función afín.</a:t>
            </a:r>
          </a:p>
          <a:p>
            <a:r>
              <a:rPr lang="es-GT" dirty="0"/>
              <a:t>Función lineal.</a:t>
            </a:r>
          </a:p>
          <a:p>
            <a:r>
              <a:rPr lang="es-GT" dirty="0"/>
              <a:t>Función identidad.</a:t>
            </a:r>
          </a:p>
          <a:p>
            <a:endParaRPr lang="es-GT" dirty="0"/>
          </a:p>
          <a:p>
            <a:r>
              <a:rPr lang="es-GT" dirty="0"/>
              <a:t> </a:t>
            </a:r>
          </a:p>
          <a:p>
            <a:endParaRPr lang="es-GT" dirty="0"/>
          </a:p>
        </p:txBody>
      </p:sp>
    </p:spTree>
    <p:extLst>
      <p:ext uri="{BB962C8B-B14F-4D97-AF65-F5344CB8AC3E}">
        <p14:creationId xmlns:p14="http://schemas.microsoft.com/office/powerpoint/2010/main" val="5904055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noAutofit/>
          </a:bodyPr>
          <a:lstStyle/>
          <a:p>
            <a:r>
              <a:rPr lang="es-GT" sz="2800" dirty="0"/>
              <a:t>El criterio viene dado por un cociente entre polinomios:</a:t>
            </a:r>
          </a:p>
          <a:p>
            <a:r>
              <a:rPr lang="es-GT" sz="2800" u="sng" dirty="0"/>
              <a:t>Función racional</a:t>
            </a:r>
          </a:p>
          <a:p>
            <a:r>
              <a:rPr lang="es-GT" sz="2800" dirty="0"/>
              <a:t>F(x)= a0+a1x+a2x^2+…</a:t>
            </a:r>
            <a:r>
              <a:rPr lang="es-GT" sz="2800" dirty="0" err="1"/>
              <a:t>an</a:t>
            </a:r>
            <a:r>
              <a:rPr lang="es-GT" sz="2800" dirty="0"/>
              <a:t> </a:t>
            </a:r>
            <a:r>
              <a:rPr lang="es-GT" sz="2800" dirty="0" err="1"/>
              <a:t>a^n</a:t>
            </a:r>
            <a:r>
              <a:rPr lang="es-GT" sz="2800" dirty="0"/>
              <a:t> / b0+b1x+b2x^2+…</a:t>
            </a:r>
            <a:r>
              <a:rPr lang="es-GT" sz="2800" dirty="0" err="1"/>
              <a:t>bm</a:t>
            </a:r>
            <a:r>
              <a:rPr lang="es-GT" sz="2800" dirty="0"/>
              <a:t> </a:t>
            </a:r>
            <a:r>
              <a:rPr lang="es-GT" sz="2800" dirty="0" err="1"/>
              <a:t>b^m</a:t>
            </a:r>
            <a:endParaRPr lang="es-GT" sz="2800" dirty="0"/>
          </a:p>
          <a:p>
            <a:r>
              <a:rPr lang="es-GT" sz="2800" dirty="0"/>
              <a:t>El dominio lo forman todos los números reales excepto los valores de x que anulan el denominador.</a:t>
            </a:r>
          </a:p>
          <a:p>
            <a:r>
              <a:rPr lang="es-GT" sz="2800" u="sng" dirty="0"/>
              <a:t>Funciones radicales</a:t>
            </a:r>
          </a:p>
          <a:p>
            <a:r>
              <a:rPr lang="es-GT" sz="2800" dirty="0"/>
              <a:t>El criterio viene dado por la variable x bajo el signo radical.</a:t>
            </a:r>
          </a:p>
          <a:p>
            <a:r>
              <a:rPr lang="es-GT" sz="2800" dirty="0"/>
              <a:t>El dominio de una función irracional de índice impar es R.</a:t>
            </a:r>
          </a:p>
          <a:p>
            <a:r>
              <a:rPr lang="es-GT" sz="2800" dirty="0"/>
              <a:t>El dominio de una función irracional de índice par está formado por todos los valores que hacen que el radicando sea mayor o igual que cero.</a:t>
            </a:r>
          </a:p>
          <a:p>
            <a:endParaRPr lang="es-GT" sz="2800" dirty="0"/>
          </a:p>
        </p:txBody>
      </p:sp>
    </p:spTree>
    <p:extLst>
      <p:ext uri="{BB962C8B-B14F-4D97-AF65-F5344CB8AC3E}">
        <p14:creationId xmlns:p14="http://schemas.microsoft.com/office/powerpoint/2010/main" val="303461098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elestial">
  <a:themeElements>
    <a:clrScheme name="Celestial">
      <a:dk1>
        <a:sysClr val="windowText" lastClr="000000"/>
      </a:dk1>
      <a:lt1>
        <a:sysClr val="window" lastClr="FFFFFF"/>
      </a:lt1>
      <a:dk2>
        <a:srgbClr val="3F296A"/>
      </a:dk2>
      <a:lt2>
        <a:srgbClr val="EBEBEB"/>
      </a:lt2>
      <a:accent1>
        <a:srgbClr val="E84574"/>
      </a:accent1>
      <a:accent2>
        <a:srgbClr val="798FF2"/>
      </a:accent2>
      <a:accent3>
        <a:srgbClr val="95C369"/>
      </a:accent3>
      <a:accent4>
        <a:srgbClr val="EE875A"/>
      </a:accent4>
      <a:accent5>
        <a:srgbClr val="C363E8"/>
      </a:accent5>
      <a:accent6>
        <a:srgbClr val="6AADC8"/>
      </a:accent6>
      <a:hlink>
        <a:srgbClr val="FE80C7"/>
      </a:hlink>
      <a:folHlink>
        <a:srgbClr val="FBA3EC"/>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61DDDE80-2DFA-4F2A-B66F-72059846BDAA}"/>
    </a:ext>
  </a:extLst>
</a:theme>
</file>

<file path=docProps/app.xml><?xml version="1.0" encoding="utf-8"?>
<Properties xmlns="http://schemas.openxmlformats.org/officeDocument/2006/extended-properties" xmlns:vt="http://schemas.openxmlformats.org/officeDocument/2006/docPropsVTypes">
  <Template>TM03457452[[fn=Celestial]]</Template>
  <TotalTime>161</TotalTime>
  <Words>1011</Words>
  <Application>Microsoft Office PowerPoint</Application>
  <PresentationFormat>Panorámica</PresentationFormat>
  <Paragraphs>115</Paragraphs>
  <Slides>12</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12</vt:i4>
      </vt:variant>
    </vt:vector>
  </HeadingPairs>
  <TitlesOfParts>
    <vt:vector size="16" baseType="lpstr">
      <vt:lpstr>Arial</vt:lpstr>
      <vt:lpstr>Calibri</vt:lpstr>
      <vt:lpstr>Calibri Light</vt:lpstr>
      <vt:lpstr>Celestial</vt:lpstr>
      <vt:lpstr>Tipos de funciones</vt:lpstr>
      <vt:lpstr>Funciones constantes </vt:lpstr>
      <vt:lpstr>Función Lineal </vt:lpstr>
      <vt:lpstr>Función Cuadrática </vt:lpstr>
      <vt:lpstr>Función cúbica</vt:lpstr>
      <vt:lpstr>Función con raíz cuadrada</vt:lpstr>
      <vt:lpstr>Otro tipo de funciones </vt:lpstr>
      <vt:lpstr>Presentación de PowerPoint</vt:lpstr>
      <vt:lpstr>Presentación de PowerPoint</vt:lpstr>
      <vt:lpstr>Presentación de PowerPoint</vt:lpstr>
      <vt:lpstr>Presentación de PowerPoint</vt:lpstr>
      <vt:lpstr>Fuentes de consulta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Tipos de funciones</dc:title>
  <dc:creator>Marcela Mayen</dc:creator>
  <cp:lastModifiedBy>Marcela Mayen</cp:lastModifiedBy>
  <cp:revision>13</cp:revision>
  <dcterms:created xsi:type="dcterms:W3CDTF">2016-04-15T01:53:01Z</dcterms:created>
  <dcterms:modified xsi:type="dcterms:W3CDTF">2016-04-16T15:21:01Z</dcterms:modified>
</cp:coreProperties>
</file>