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FUNCIONES</a:t>
            </a:r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xfrm>
            <a:off x="0" y="8077200"/>
            <a:ext cx="10464800" cy="2909557"/>
          </a:xfrm>
          <a:prstGeom prst="rect">
            <a:avLst/>
          </a:prstGeom>
        </p:spPr>
        <p:txBody>
          <a:bodyPr/>
          <a:lstStyle/>
          <a:p>
            <a:pPr lvl="0" algn="l" defTabSz="457200">
              <a:spcBef>
                <a:spcPts val="1000"/>
              </a:spcBef>
              <a:defRPr sz="1800"/>
            </a:pPr>
            <a:r>
              <a:rPr cap="all" sz="3000">
                <a:solidFill>
                  <a:srgbClr val="B36AE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Owen OLIVA</a:t>
            </a:r>
            <a:endParaRPr cap="all" sz="3000">
              <a:solidFill>
                <a:srgbClr val="B36AE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 algn="l" defTabSz="457200">
              <a:spcBef>
                <a:spcPts val="1000"/>
              </a:spcBef>
              <a:defRPr sz="1800"/>
            </a:pPr>
            <a:r>
              <a:rPr cap="all" sz="3000">
                <a:solidFill>
                  <a:srgbClr val="B36AE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Cim IV a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xfrm>
            <a:off x="1270000" y="4191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LINEAL</a:t>
            </a:r>
          </a:p>
        </p:txBody>
      </p:sp>
      <p:sp>
        <p:nvSpPr>
          <p:cNvPr id="36" name="Shape 36"/>
          <p:cNvSpPr/>
          <p:nvPr>
            <p:ph type="body" idx="1"/>
          </p:nvPr>
        </p:nvSpPr>
        <p:spPr>
          <a:xfrm>
            <a:off x="1270000" y="4648200"/>
            <a:ext cx="10464800" cy="3563640"/>
          </a:xfrm>
          <a:prstGeom prst="rect">
            <a:avLst/>
          </a:prstGeom>
        </p:spPr>
        <p:txBody>
          <a:bodyPr/>
          <a:lstStyle/>
          <a:p>
            <a:pPr lvl="0" marL="342900" indent="-342900" algn="l" defTabSz="457200">
              <a:spcBef>
                <a:spcPts val="1000"/>
              </a:spcBef>
              <a:buClr>
                <a:srgbClr val="8AD0D6"/>
              </a:buClr>
              <a:buSzPct val="80000"/>
              <a:buFont typeface="Wingdings 3"/>
              <a:buChar char=""/>
              <a:defRPr sz="1800"/>
            </a:pPr>
            <a:r>
              <a:rPr b="1" sz="3000">
                <a:solidFill>
                  <a:srgbClr val="51A7F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 recta.</a:t>
            </a:r>
            <a:endParaRPr b="1" sz="3000">
              <a:solidFill>
                <a:srgbClr val="51A7F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 marL="342900" indent="-342900" algn="l" defTabSz="457200">
              <a:spcBef>
                <a:spcPts val="1000"/>
              </a:spcBef>
              <a:buClr>
                <a:srgbClr val="8AD0D6"/>
              </a:buClr>
              <a:buSzPct val="80000"/>
              <a:buFont typeface="Wingdings 3"/>
              <a:buChar char=""/>
              <a:defRPr sz="1800"/>
            </a:pPr>
            <a:r>
              <a:rPr b="1" sz="3000">
                <a:solidFill>
                  <a:srgbClr val="51A7F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Es+ crece</a:t>
            </a:r>
            <a:endParaRPr b="1" sz="3000">
              <a:solidFill>
                <a:srgbClr val="51A7F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 marL="342900" indent="-342900" algn="l" defTabSz="457200">
              <a:spcBef>
                <a:spcPts val="1000"/>
              </a:spcBef>
              <a:buClr>
                <a:srgbClr val="8AD0D6"/>
              </a:buClr>
              <a:buSzPct val="80000"/>
              <a:buFont typeface="Wingdings 3"/>
              <a:buChar char=""/>
              <a:defRPr sz="1800"/>
            </a:pPr>
            <a:r>
              <a:rPr b="1" sz="3000">
                <a:solidFill>
                  <a:srgbClr val="51A7F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 - decrece</a:t>
            </a:r>
            <a:endParaRPr b="1" sz="3000">
              <a:solidFill>
                <a:srgbClr val="51A7F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 marL="342900" indent="-342900" algn="l" defTabSz="457200">
              <a:spcBef>
                <a:spcPts val="1000"/>
              </a:spcBef>
              <a:buClr>
                <a:srgbClr val="8AD0D6"/>
              </a:buClr>
              <a:buSzPct val="80000"/>
              <a:buFont typeface="Wingdings 3"/>
              <a:buChar char=""/>
              <a:defRPr sz="1800"/>
            </a:pPr>
            <a:r>
              <a:rPr b="1" sz="3000">
                <a:solidFill>
                  <a:srgbClr val="51A7F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Range R</a:t>
            </a:r>
            <a:endParaRPr b="1" sz="3000">
              <a:solidFill>
                <a:srgbClr val="51A7F9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xfrm>
            <a:off x="1270000" y="-889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Constante</a:t>
            </a:r>
          </a:p>
        </p:txBody>
      </p:sp>
      <p:sp>
        <p:nvSpPr>
          <p:cNvPr id="39" name="Shape 39"/>
          <p:cNvSpPr/>
          <p:nvPr>
            <p:ph type="body" idx="1"/>
          </p:nvPr>
        </p:nvSpPr>
        <p:spPr>
          <a:xfrm>
            <a:off x="1270000" y="5029200"/>
            <a:ext cx="10464800" cy="2701033"/>
          </a:xfrm>
          <a:prstGeom prst="rect">
            <a:avLst/>
          </a:prstGeom>
        </p:spPr>
        <p:txBody>
          <a:bodyPr/>
          <a:lstStyle/>
          <a:p>
            <a:pPr lvl="0" algn="l" defTabSz="457200">
              <a:spcBef>
                <a:spcPts val="1000"/>
              </a:spcBef>
              <a:buClr>
                <a:srgbClr val="8AD0D6"/>
              </a:buClr>
              <a:buFont typeface="Wingdings 3"/>
              <a:defRPr sz="1800"/>
            </a:pPr>
            <a:r>
              <a:rPr b="1" sz="3000">
                <a:solidFill>
                  <a:srgbClr val="EC5D57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 una recta horizontal.</a:t>
            </a:r>
            <a:endParaRPr b="1" sz="3000">
              <a:solidFill>
                <a:srgbClr val="EC5D57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 algn="l" defTabSz="457200">
              <a:spcBef>
                <a:spcPts val="1000"/>
              </a:spcBef>
              <a:buClr>
                <a:srgbClr val="8AD0D6"/>
              </a:buClr>
              <a:buFont typeface="Wingdings 3"/>
              <a:defRPr sz="1800"/>
            </a:pPr>
            <a:r>
              <a:rPr b="1" sz="3000">
                <a:solidFill>
                  <a:srgbClr val="EC5D57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Rango tiene el mismo valor</a:t>
            </a:r>
            <a:endParaRPr b="1" sz="3000">
              <a:solidFill>
                <a:srgbClr val="EC5D57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CUADRATICA (2)</a:t>
            </a:r>
            <a:endParaRPr sz="8000"/>
          </a:p>
        </p:txBody>
      </p:sp>
      <p:sp>
        <p:nvSpPr>
          <p:cNvPr id="42" name="Shape 4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SE ELEVA AL CUADRADO. ES COMO UNA U</a:t>
            </a:r>
            <a:endParaRPr sz="3200"/>
          </a:p>
          <a:p>
            <a:pPr lvl="0">
              <a:defRPr sz="1800"/>
            </a:pPr>
            <a:r>
              <a:rPr sz="3200"/>
              <a:t>Siempre las dos positivas o negativas.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title"/>
          </p:nvPr>
        </p:nvSpPr>
        <p:spPr>
          <a:xfrm>
            <a:off x="1270000" y="-13843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CUBIC (3)</a:t>
            </a:r>
          </a:p>
        </p:txBody>
      </p:sp>
      <p:sp>
        <p:nvSpPr>
          <p:cNvPr id="45" name="Shape 45"/>
          <p:cNvSpPr/>
          <p:nvPr>
            <p:ph type="body" idx="1"/>
          </p:nvPr>
        </p:nvSpPr>
        <p:spPr>
          <a:xfrm>
            <a:off x="1270000" y="2844800"/>
            <a:ext cx="10464800" cy="5773738"/>
          </a:xfrm>
          <a:prstGeom prst="rect">
            <a:avLst/>
          </a:prstGeom>
        </p:spPr>
        <p:txBody>
          <a:bodyPr/>
          <a:lstStyle/>
          <a:p>
            <a:pPr lvl="0" marL="342900" indent="-342900" algn="l" defTabSz="457200">
              <a:spcBef>
                <a:spcPts val="1000"/>
              </a:spcBef>
              <a:buClr>
                <a:srgbClr val="8AD0D6"/>
              </a:buClr>
              <a:buSzPct val="80000"/>
              <a:buFont typeface="Wingdings 3"/>
              <a:buChar char=""/>
              <a:defRPr sz="1800"/>
            </a:pPr>
            <a:r>
              <a:rPr b="1" sz="2900">
                <a:latin typeface="Century Gothic"/>
                <a:ea typeface="Century Gothic"/>
                <a:cs typeface="Century Gothic"/>
                <a:sym typeface="Century Gothic"/>
              </a:rPr>
              <a:t>Se eleva a la 3</a:t>
            </a:r>
            <a:endParaRPr b="1" sz="2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 marL="342900" indent="-342900" algn="l" defTabSz="457200">
              <a:spcBef>
                <a:spcPts val="1000"/>
              </a:spcBef>
              <a:buClr>
                <a:srgbClr val="8AD0D6"/>
              </a:buClr>
              <a:buSzPct val="80000"/>
              <a:buFont typeface="Wingdings 3"/>
              <a:buChar char=""/>
              <a:defRPr sz="1800"/>
            </a:pPr>
            <a:r>
              <a:rPr b="1" sz="2900">
                <a:latin typeface="Century Gothic"/>
                <a:ea typeface="Century Gothic"/>
                <a:cs typeface="Century Gothic"/>
                <a:sym typeface="Century Gothic"/>
              </a:rPr>
              <a:t>Sus brazos terminan diferente, siempre va a haber uno creciente y otro decreciente.</a:t>
            </a:r>
            <a:endParaRPr b="1" sz="2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xfrm>
            <a:off x="1270000" y="-14097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RAIZ CUADRADA</a:t>
            </a:r>
          </a:p>
        </p:txBody>
      </p:sp>
      <p:sp>
        <p:nvSpPr>
          <p:cNvPr id="48" name="Shape 48"/>
          <p:cNvSpPr/>
          <p:nvPr>
            <p:ph type="body" idx="1"/>
          </p:nvPr>
        </p:nvSpPr>
        <p:spPr>
          <a:xfrm>
            <a:off x="1270000" y="5029200"/>
            <a:ext cx="10464800" cy="3768130"/>
          </a:xfrm>
          <a:prstGeom prst="rect">
            <a:avLst/>
          </a:prstGeom>
        </p:spPr>
        <p:txBody>
          <a:bodyPr/>
          <a:lstStyle>
            <a:lvl1pPr algn="just">
              <a:defRPr b="1" sz="3400"/>
            </a:lvl1pPr>
          </a:lstStyle>
          <a:p>
            <a:pPr lvl="0">
              <a:defRPr b="0" sz="1800"/>
            </a:pPr>
            <a:r>
              <a:rPr b="1" sz="3400"/>
              <a:t>ES LA MITAD DE UNA PARABOLA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title"/>
          </p:nvPr>
        </p:nvSpPr>
        <p:spPr>
          <a:xfrm>
            <a:off x="1092200" y="-15875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LAS OTRAS</a:t>
            </a:r>
          </a:p>
        </p:txBody>
      </p:sp>
      <p:sp>
        <p:nvSpPr>
          <p:cNvPr id="51" name="Shape 51"/>
          <p:cNvSpPr/>
          <p:nvPr>
            <p:ph type="body" idx="1"/>
          </p:nvPr>
        </p:nvSpPr>
        <p:spPr>
          <a:xfrm>
            <a:off x="1270000" y="5029200"/>
            <a:ext cx="10464800" cy="3742631"/>
          </a:xfrm>
          <a:prstGeom prst="rect">
            <a:avLst/>
          </a:prstGeom>
          <a:ln w="25400">
            <a:solidFill>
              <a:srgbClr val="85888D"/>
            </a:solidFill>
          </a:ln>
        </p:spPr>
        <p:txBody>
          <a:bodyPr/>
          <a:lstStyle/>
          <a:p>
            <a:pPr lvl="0">
              <a:defRPr sz="1800"/>
            </a:pPr>
            <a:r>
              <a:rPr b="1" sz="3700"/>
              <a:t>FUNCIONES</a:t>
            </a:r>
            <a:endParaRPr b="1" sz="3700"/>
          </a:p>
          <a:p>
            <a:pPr lvl="0" algn="just">
              <a:defRPr sz="1800"/>
            </a:pPr>
            <a:r>
              <a:rPr b="1" sz="3200"/>
              <a:t>RACIONALES</a:t>
            </a:r>
            <a:endParaRPr b="1" sz="3200"/>
          </a:p>
          <a:p>
            <a:pPr lvl="0" algn="just">
              <a:defRPr sz="1800"/>
            </a:pPr>
            <a:r>
              <a:rPr b="1" sz="3200"/>
              <a:t>IRRACIONALES</a:t>
            </a:r>
            <a:endParaRPr b="1" sz="3200"/>
          </a:p>
          <a:p>
            <a:pPr lvl="0" algn="just">
              <a:defRPr sz="1800"/>
            </a:pPr>
            <a:r>
              <a:rPr b="1" sz="3200"/>
              <a:t>TRASCENDENTES </a:t>
            </a:r>
            <a:endParaRPr b="1" sz="3200"/>
          </a:p>
          <a:p>
            <a:pPr lvl="0" algn="just">
              <a:defRPr sz="1800"/>
            </a:pPr>
            <a:r>
              <a:rPr b="1" sz="3200"/>
              <a:t>EXPONENCIALES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FUENTES DE CONSULTA</a:t>
            </a:r>
          </a:p>
        </p:txBody>
      </p:sp>
      <p:sp>
        <p:nvSpPr>
          <p:cNvPr id="54" name="Shape 54"/>
          <p:cNvSpPr/>
          <p:nvPr/>
        </p:nvSpPr>
        <p:spPr>
          <a:xfrm>
            <a:off x="444782" y="6400799"/>
            <a:ext cx="6628836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4300">
                <a:solidFill>
                  <a:srgbClr val="F39019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4300">
                <a:solidFill>
                  <a:srgbClr val="F39019"/>
                </a:solidFill>
              </a:rPr>
              <a:t>Wikipedia.com Wikipedia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